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0" r:id="rId16"/>
    <p:sldId id="281" r:id="rId17"/>
    <p:sldId id="270" r:id="rId18"/>
    <p:sldId id="271" r:id="rId19"/>
    <p:sldId id="273" r:id="rId20"/>
    <p:sldId id="274" r:id="rId21"/>
    <p:sldId id="282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FE8FF-0168-4962-BC02-C45F27E0CAFE}" v="131" dt="2021-03-09T02:23:56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93687B-C091-451E-AEEB-B62D0873AA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FC3374B-A88F-4530-AF5C-83BE7D2F1E16}">
      <dgm:prSet/>
      <dgm:spPr/>
      <dgm:t>
        <a:bodyPr/>
        <a:lstStyle/>
        <a:p>
          <a:r>
            <a:rPr lang="en-US"/>
            <a:t>The aim for this application is to help people impacted by Dysgraphia to communicate better</a:t>
          </a:r>
        </a:p>
      </dgm:t>
    </dgm:pt>
    <dgm:pt modelId="{9D28B321-2DCF-49F3-B1C2-AC750D7E20F8}" type="parTrans" cxnId="{8DEBF075-E865-4049-A716-9EB2C8C13177}">
      <dgm:prSet/>
      <dgm:spPr/>
      <dgm:t>
        <a:bodyPr/>
        <a:lstStyle/>
        <a:p>
          <a:endParaRPr lang="en-US"/>
        </a:p>
      </dgm:t>
    </dgm:pt>
    <dgm:pt modelId="{6618896C-4646-4841-B938-8C2ECCC21E14}" type="sibTrans" cxnId="{8DEBF075-E865-4049-A716-9EB2C8C13177}">
      <dgm:prSet/>
      <dgm:spPr/>
      <dgm:t>
        <a:bodyPr/>
        <a:lstStyle/>
        <a:p>
          <a:endParaRPr lang="en-US"/>
        </a:p>
      </dgm:t>
    </dgm:pt>
    <dgm:pt modelId="{FC9CDC38-4895-4E02-A7A8-A2E316B1C94E}">
      <dgm:prSet/>
      <dgm:spPr/>
      <dgm:t>
        <a:bodyPr/>
        <a:lstStyle/>
        <a:p>
          <a:r>
            <a:rPr lang="en-US"/>
            <a:t>We hope that this application will promote additional research</a:t>
          </a:r>
        </a:p>
      </dgm:t>
    </dgm:pt>
    <dgm:pt modelId="{655D0B99-6F49-44C5-B7EA-6623235B13D5}" type="parTrans" cxnId="{452CF169-520B-4C51-937B-E5E6BAA0ABDD}">
      <dgm:prSet/>
      <dgm:spPr/>
      <dgm:t>
        <a:bodyPr/>
        <a:lstStyle/>
        <a:p>
          <a:endParaRPr lang="en-US"/>
        </a:p>
      </dgm:t>
    </dgm:pt>
    <dgm:pt modelId="{CC77388A-6262-433F-9F8F-E5AAB80193A9}" type="sibTrans" cxnId="{452CF169-520B-4C51-937B-E5E6BAA0ABDD}">
      <dgm:prSet/>
      <dgm:spPr/>
      <dgm:t>
        <a:bodyPr/>
        <a:lstStyle/>
        <a:p>
          <a:endParaRPr lang="en-US"/>
        </a:p>
      </dgm:t>
    </dgm:pt>
    <dgm:pt modelId="{13D8E313-8AD8-4CB3-9F47-8BF007B19554}" type="pres">
      <dgm:prSet presAssocID="{5993687B-C091-451E-AEEB-B62D0873AA3B}" presName="root" presStyleCnt="0">
        <dgm:presLayoutVars>
          <dgm:dir/>
          <dgm:resizeHandles val="exact"/>
        </dgm:presLayoutVars>
      </dgm:prSet>
      <dgm:spPr/>
    </dgm:pt>
    <dgm:pt modelId="{44D66237-6D89-4C60-BEA1-39E628DA8FEC}" type="pres">
      <dgm:prSet presAssocID="{7FC3374B-A88F-4530-AF5C-83BE7D2F1E16}" presName="compNode" presStyleCnt="0"/>
      <dgm:spPr/>
    </dgm:pt>
    <dgm:pt modelId="{ECCF6624-B18B-43CA-B242-CC715F2DB9FA}" type="pres">
      <dgm:prSet presAssocID="{7FC3374B-A88F-4530-AF5C-83BE7D2F1E16}" presName="bgRect" presStyleLbl="bgShp" presStyleIdx="0" presStyleCnt="2"/>
      <dgm:spPr/>
    </dgm:pt>
    <dgm:pt modelId="{3F563461-CDB3-4DE2-8AE1-EB86B9012E15}" type="pres">
      <dgm:prSet presAssocID="{7FC3374B-A88F-4530-AF5C-83BE7D2F1E1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07EC534A-8997-4E3F-8704-E836E58F00EC}" type="pres">
      <dgm:prSet presAssocID="{7FC3374B-A88F-4530-AF5C-83BE7D2F1E16}" presName="spaceRect" presStyleCnt="0"/>
      <dgm:spPr/>
    </dgm:pt>
    <dgm:pt modelId="{8B4887B8-01D1-473A-964F-0017B9519A20}" type="pres">
      <dgm:prSet presAssocID="{7FC3374B-A88F-4530-AF5C-83BE7D2F1E16}" presName="parTx" presStyleLbl="revTx" presStyleIdx="0" presStyleCnt="2">
        <dgm:presLayoutVars>
          <dgm:chMax val="0"/>
          <dgm:chPref val="0"/>
        </dgm:presLayoutVars>
      </dgm:prSet>
      <dgm:spPr/>
    </dgm:pt>
    <dgm:pt modelId="{E39B1FDB-B4B1-4100-924E-ADFE7F970EE2}" type="pres">
      <dgm:prSet presAssocID="{6618896C-4646-4841-B938-8C2ECCC21E14}" presName="sibTrans" presStyleCnt="0"/>
      <dgm:spPr/>
    </dgm:pt>
    <dgm:pt modelId="{BB470423-FF55-4282-9D81-FC0472792CDF}" type="pres">
      <dgm:prSet presAssocID="{FC9CDC38-4895-4E02-A7A8-A2E316B1C94E}" presName="compNode" presStyleCnt="0"/>
      <dgm:spPr/>
    </dgm:pt>
    <dgm:pt modelId="{EF745BAF-4833-4CB4-8B2F-F05E33B871D0}" type="pres">
      <dgm:prSet presAssocID="{FC9CDC38-4895-4E02-A7A8-A2E316B1C94E}" presName="bgRect" presStyleLbl="bgShp" presStyleIdx="1" presStyleCnt="2"/>
      <dgm:spPr/>
    </dgm:pt>
    <dgm:pt modelId="{5DE8C1F0-E879-46E5-BC7E-DC68C44009FE}" type="pres">
      <dgm:prSet presAssocID="{FC9CDC38-4895-4E02-A7A8-A2E316B1C94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45DEC47-3591-4ED3-AB55-C9F7F637DCE2}" type="pres">
      <dgm:prSet presAssocID="{FC9CDC38-4895-4E02-A7A8-A2E316B1C94E}" presName="spaceRect" presStyleCnt="0"/>
      <dgm:spPr/>
    </dgm:pt>
    <dgm:pt modelId="{DF3696DC-7914-4717-9A24-BDFA6BD3A4D1}" type="pres">
      <dgm:prSet presAssocID="{FC9CDC38-4895-4E02-A7A8-A2E316B1C94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94F221F-BCED-404E-9401-061F460BB26D}" type="presOf" srcId="{5993687B-C091-451E-AEEB-B62D0873AA3B}" destId="{13D8E313-8AD8-4CB3-9F47-8BF007B19554}" srcOrd="0" destOrd="0" presId="urn:microsoft.com/office/officeart/2018/2/layout/IconVerticalSolidList"/>
    <dgm:cxn modelId="{7DE9F237-CBCF-44FC-971E-510978719ACE}" type="presOf" srcId="{FC9CDC38-4895-4E02-A7A8-A2E316B1C94E}" destId="{DF3696DC-7914-4717-9A24-BDFA6BD3A4D1}" srcOrd="0" destOrd="0" presId="urn:microsoft.com/office/officeart/2018/2/layout/IconVerticalSolidList"/>
    <dgm:cxn modelId="{452CF169-520B-4C51-937B-E5E6BAA0ABDD}" srcId="{5993687B-C091-451E-AEEB-B62D0873AA3B}" destId="{FC9CDC38-4895-4E02-A7A8-A2E316B1C94E}" srcOrd="1" destOrd="0" parTransId="{655D0B99-6F49-44C5-B7EA-6623235B13D5}" sibTransId="{CC77388A-6262-433F-9F8F-E5AAB80193A9}"/>
    <dgm:cxn modelId="{8DEBF075-E865-4049-A716-9EB2C8C13177}" srcId="{5993687B-C091-451E-AEEB-B62D0873AA3B}" destId="{7FC3374B-A88F-4530-AF5C-83BE7D2F1E16}" srcOrd="0" destOrd="0" parTransId="{9D28B321-2DCF-49F3-B1C2-AC750D7E20F8}" sibTransId="{6618896C-4646-4841-B938-8C2ECCC21E14}"/>
    <dgm:cxn modelId="{8C849AA4-0AAA-4AB5-BB73-03DBFF5AAB71}" type="presOf" srcId="{7FC3374B-A88F-4530-AF5C-83BE7D2F1E16}" destId="{8B4887B8-01D1-473A-964F-0017B9519A20}" srcOrd="0" destOrd="0" presId="urn:microsoft.com/office/officeart/2018/2/layout/IconVerticalSolidList"/>
    <dgm:cxn modelId="{71BFC358-4F31-4AA8-9EAA-25A6557F2EE9}" type="presParOf" srcId="{13D8E313-8AD8-4CB3-9F47-8BF007B19554}" destId="{44D66237-6D89-4C60-BEA1-39E628DA8FEC}" srcOrd="0" destOrd="0" presId="urn:microsoft.com/office/officeart/2018/2/layout/IconVerticalSolidList"/>
    <dgm:cxn modelId="{538B8E34-352D-4D51-B90A-2BB136AB26AF}" type="presParOf" srcId="{44D66237-6D89-4C60-BEA1-39E628DA8FEC}" destId="{ECCF6624-B18B-43CA-B242-CC715F2DB9FA}" srcOrd="0" destOrd="0" presId="urn:microsoft.com/office/officeart/2018/2/layout/IconVerticalSolidList"/>
    <dgm:cxn modelId="{5BE5FF29-8B19-4840-BA2B-D9D4749D6E9E}" type="presParOf" srcId="{44D66237-6D89-4C60-BEA1-39E628DA8FEC}" destId="{3F563461-CDB3-4DE2-8AE1-EB86B9012E15}" srcOrd="1" destOrd="0" presId="urn:microsoft.com/office/officeart/2018/2/layout/IconVerticalSolidList"/>
    <dgm:cxn modelId="{D4B5DB90-5C70-4300-8B75-7F68BD73D1BE}" type="presParOf" srcId="{44D66237-6D89-4C60-BEA1-39E628DA8FEC}" destId="{07EC534A-8997-4E3F-8704-E836E58F00EC}" srcOrd="2" destOrd="0" presId="urn:microsoft.com/office/officeart/2018/2/layout/IconVerticalSolidList"/>
    <dgm:cxn modelId="{3EE60E89-5F92-4055-9EE6-6B2BBF4BDE22}" type="presParOf" srcId="{44D66237-6D89-4C60-BEA1-39E628DA8FEC}" destId="{8B4887B8-01D1-473A-964F-0017B9519A20}" srcOrd="3" destOrd="0" presId="urn:microsoft.com/office/officeart/2018/2/layout/IconVerticalSolidList"/>
    <dgm:cxn modelId="{DEA1838C-C2BE-4450-A855-ED3AA7F13359}" type="presParOf" srcId="{13D8E313-8AD8-4CB3-9F47-8BF007B19554}" destId="{E39B1FDB-B4B1-4100-924E-ADFE7F970EE2}" srcOrd="1" destOrd="0" presId="urn:microsoft.com/office/officeart/2018/2/layout/IconVerticalSolidList"/>
    <dgm:cxn modelId="{5D82FE89-99F7-40F8-8896-1BBC5FFE1BAA}" type="presParOf" srcId="{13D8E313-8AD8-4CB3-9F47-8BF007B19554}" destId="{BB470423-FF55-4282-9D81-FC0472792CDF}" srcOrd="2" destOrd="0" presId="urn:microsoft.com/office/officeart/2018/2/layout/IconVerticalSolidList"/>
    <dgm:cxn modelId="{EA6D7455-949A-4794-8CD2-51CC5DABB6DD}" type="presParOf" srcId="{BB470423-FF55-4282-9D81-FC0472792CDF}" destId="{EF745BAF-4833-4CB4-8B2F-F05E33B871D0}" srcOrd="0" destOrd="0" presId="urn:microsoft.com/office/officeart/2018/2/layout/IconVerticalSolidList"/>
    <dgm:cxn modelId="{24561A49-C89E-475B-B14F-A5E01BA10FE0}" type="presParOf" srcId="{BB470423-FF55-4282-9D81-FC0472792CDF}" destId="{5DE8C1F0-E879-46E5-BC7E-DC68C44009FE}" srcOrd="1" destOrd="0" presId="urn:microsoft.com/office/officeart/2018/2/layout/IconVerticalSolidList"/>
    <dgm:cxn modelId="{D68FF6B1-FFAC-4FA8-ACCA-94E80FC39006}" type="presParOf" srcId="{BB470423-FF55-4282-9D81-FC0472792CDF}" destId="{145DEC47-3591-4ED3-AB55-C9F7F637DCE2}" srcOrd="2" destOrd="0" presId="urn:microsoft.com/office/officeart/2018/2/layout/IconVerticalSolidList"/>
    <dgm:cxn modelId="{15C5498B-C3D4-4384-9D7E-40ADD4CC2BD3}" type="presParOf" srcId="{BB470423-FF55-4282-9D81-FC0472792CDF}" destId="{DF3696DC-7914-4717-9A24-BDFA6BD3A4D1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F6624-B18B-43CA-B242-CC715F2DB9FA}">
      <dsp:nvSpPr>
        <dsp:cNvPr id="0" name=""/>
        <dsp:cNvSpPr/>
      </dsp:nvSpPr>
      <dsp:spPr>
        <a:xfrm>
          <a:off x="0" y="938924"/>
          <a:ext cx="6668792" cy="17334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563461-CDB3-4DE2-8AE1-EB86B9012E15}">
      <dsp:nvSpPr>
        <dsp:cNvPr id="0" name=""/>
        <dsp:cNvSpPr/>
      </dsp:nvSpPr>
      <dsp:spPr>
        <a:xfrm>
          <a:off x="524353" y="1328940"/>
          <a:ext cx="953370" cy="9533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4887B8-01D1-473A-964F-0017B9519A20}">
      <dsp:nvSpPr>
        <dsp:cNvPr id="0" name=""/>
        <dsp:cNvSpPr/>
      </dsp:nvSpPr>
      <dsp:spPr>
        <a:xfrm>
          <a:off x="2002077" y="938924"/>
          <a:ext cx="4666714" cy="173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52" tIns="183452" rIns="183452" bIns="1834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aim for this application is to help people impacted by Dysgraphia to communicate better</a:t>
          </a:r>
        </a:p>
      </dsp:txBody>
      <dsp:txXfrm>
        <a:off x="2002077" y="938924"/>
        <a:ext cx="4666714" cy="1733400"/>
      </dsp:txXfrm>
    </dsp:sp>
    <dsp:sp modelId="{EF745BAF-4833-4CB4-8B2F-F05E33B871D0}">
      <dsp:nvSpPr>
        <dsp:cNvPr id="0" name=""/>
        <dsp:cNvSpPr/>
      </dsp:nvSpPr>
      <dsp:spPr>
        <a:xfrm>
          <a:off x="0" y="3105675"/>
          <a:ext cx="6668792" cy="17334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E8C1F0-E879-46E5-BC7E-DC68C44009FE}">
      <dsp:nvSpPr>
        <dsp:cNvPr id="0" name=""/>
        <dsp:cNvSpPr/>
      </dsp:nvSpPr>
      <dsp:spPr>
        <a:xfrm>
          <a:off x="524353" y="3495690"/>
          <a:ext cx="953370" cy="9533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696DC-7914-4717-9A24-BDFA6BD3A4D1}">
      <dsp:nvSpPr>
        <dsp:cNvPr id="0" name=""/>
        <dsp:cNvSpPr/>
      </dsp:nvSpPr>
      <dsp:spPr>
        <a:xfrm>
          <a:off x="2002077" y="3105675"/>
          <a:ext cx="4666714" cy="1733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3452" tIns="183452" rIns="183452" bIns="183452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 hope that this application will promote additional research</a:t>
          </a:r>
        </a:p>
      </dsp:txBody>
      <dsp:txXfrm>
        <a:off x="2002077" y="3105675"/>
        <a:ext cx="4666714" cy="173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562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9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64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55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5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17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3/1/2021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120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38147-97A9-4FEF-BED7-BEF349D69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6050" y="395289"/>
            <a:ext cx="3886200" cy="1594290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sz="30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 of Neural Networks in Smoothing Handwriting </a:t>
            </a:r>
          </a:p>
        </p:txBody>
      </p:sp>
      <p:pic>
        <p:nvPicPr>
          <p:cNvPr id="1026" name="Picture 2" descr="Build a Handwritten Text Recognition System using TensorFlow | by Harald  Scheidl | Towards Data Science">
            <a:extLst>
              <a:ext uri="{FF2B5EF4-FFF2-40B4-BE49-F238E27FC236}">
                <a16:creationId xmlns:a16="http://schemas.microsoft.com/office/drawing/2014/main" id="{74BE03B4-B9F2-4788-97E5-8AC117220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9"/>
          <a:stretch/>
        </p:blipFill>
        <p:spPr bwMode="auto">
          <a:xfrm>
            <a:off x="20" y="10"/>
            <a:ext cx="72119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1C2E33F-4B1D-4F8B-B721-96313EA29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915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CB41CB7-48EC-4B1A-A591-7003CF5A1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006" y="2877018"/>
            <a:ext cx="3060000" cy="2938561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140000"/>
              </a:lnSpc>
            </a:pPr>
            <a:r>
              <a:rPr lang="en-US" sz="2000"/>
              <a:t>By Muchigi Kimari, Edward Fry, Ikenna Nwaogu and YuMei Bennett</a:t>
            </a:r>
          </a:p>
          <a:p>
            <a:pPr algn="l">
              <a:lnSpc>
                <a:spcPct val="140000"/>
              </a:lnSpc>
            </a:pPr>
            <a:endParaRPr lang="en-US" sz="2000"/>
          </a:p>
          <a:p>
            <a:pPr algn="l">
              <a:lnSpc>
                <a:spcPct val="140000"/>
              </a:lnSpc>
            </a:pPr>
            <a:r>
              <a:rPr lang="en-US" sz="2000"/>
              <a:t>Advisor: John santerre</a:t>
            </a:r>
          </a:p>
          <a:p>
            <a:pPr algn="l">
              <a:lnSpc>
                <a:spcPct val="140000"/>
              </a:lnSpc>
            </a:pPr>
            <a:endParaRPr lang="en-US" sz="200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52B8A9D-2710-4EAA-9188-A3C4AF667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8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24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8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2FD4C-9E3F-45BC-8690-15D0C34BA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/>
              <a:t>Generative Adversarial Networks</a:t>
            </a:r>
            <a:endParaRPr lang="en-US" sz="370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A066EE-0C5D-486E-8305-2F2337C01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1" y="531815"/>
            <a:ext cx="4451347" cy="1720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25000"/>
              </a:lnSpc>
              <a:buNone/>
            </a:pPr>
            <a:r>
              <a:rPr lang="en-US" sz="2400" dirty="0"/>
              <a:t>GAN OVERVIEW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40FFCE9-4BEE-4D64-97BC-F27290792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29" y="3384000"/>
            <a:ext cx="2728620" cy="2934000"/>
          </a:xfrm>
          <a:prstGeom prst="rect">
            <a:avLst/>
          </a:prstGeom>
          <a:noFill/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5F77776D-9D76-4F4F-B9F6-978E140BE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75" y="3692353"/>
            <a:ext cx="3524400" cy="2317293"/>
          </a:xfrm>
          <a:prstGeom prst="rect">
            <a:avLst/>
          </a:prstGeom>
          <a:noFill/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E6C4D96-8BB0-4498-82BA-781943B9E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12" y="4102065"/>
            <a:ext cx="3524400" cy="149786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C6D9D-E9BA-4656-BF03-B93204FE5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4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9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CDB62-EF52-49B5-9DE7-2FA350AF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b="1" i="0">
                <a:effectLst/>
              </a:rPr>
              <a:t>Long Short-Term Memory</a:t>
            </a:r>
            <a:endParaRPr lang="en-US" sz="48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DA841-BD44-4FD2-A151-BD6261C9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39" y="3384000"/>
            <a:ext cx="2347199" cy="293400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4F769-A32E-465E-83F3-F0176030D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975" y="4009550"/>
            <a:ext cx="3524400" cy="16829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84462-14D4-4EB6-92F5-B8626F79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12" y="4018361"/>
            <a:ext cx="3524400" cy="1665278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39D881-CC55-4024-AFDB-827B9703A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3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D2EE047-566C-48D4-9F44-4BB3B58F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How Big Data Is Widening the Skills Gap - MBN Solutions">
            <a:extLst>
              <a:ext uri="{FF2B5EF4-FFF2-40B4-BE49-F238E27FC236}">
                <a16:creationId xmlns:a16="http://schemas.microsoft.com/office/drawing/2014/main" id="{FF9D794F-0C4B-4438-9FDC-F5CCF782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064" y="935999"/>
            <a:ext cx="4431100" cy="470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99F0-37F2-48E0-A71D-2ED4821B7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457" y="935999"/>
            <a:ext cx="6114543" cy="4832975"/>
          </a:xfrm>
        </p:spPr>
        <p:txBody>
          <a:bodyPr>
            <a:normAutofit/>
          </a:bodyPr>
          <a:lstStyle/>
          <a:p>
            <a:r>
              <a:rPr lang="en-US" dirty="0"/>
              <a:t>The following data sources were considered.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EMNIST Dataset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IAM Handwriting Top50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Yu </a:t>
            </a:r>
            <a:r>
              <a:rPr lang="en-US" dirty="0" err="1"/>
              <a:t>Qiao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A-Z Handwritten Alphabets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11953-E6F7-4652-8DCA-2D5C11939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42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1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1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4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45" name="Rectangle 2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odels if molecules in science classroom">
            <a:extLst>
              <a:ext uri="{FF2B5EF4-FFF2-40B4-BE49-F238E27FC236}">
                <a16:creationId xmlns:a16="http://schemas.microsoft.com/office/drawing/2014/main" id="{BF034D85-48EF-496C-91BC-C489E90D38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9545" y="-3960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26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6D586-4C43-4662-A3D1-CABD44248FE4}"/>
              </a:ext>
            </a:extLst>
          </p:cNvPr>
          <p:cNvSpPr txBox="1"/>
          <p:nvPr/>
        </p:nvSpPr>
        <p:spPr>
          <a:xfrm>
            <a:off x="990000" y="395289"/>
            <a:ext cx="4075200" cy="22266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grpSp>
        <p:nvGrpSpPr>
          <p:cNvPr id="47" name="Group 28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7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241D023-C784-49FC-99C1-93CC427A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3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8" name="Rectangle 3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8A7C1-015D-4FDD-B5F8-8A15BC18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/>
              <a:t>Tools and Utilities</a:t>
            </a:r>
          </a:p>
        </p:txBody>
      </p:sp>
      <p:cxnSp>
        <p:nvCxnSpPr>
          <p:cNvPr id="30" name="Straight Connector 38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Picture 2" descr="Python Logo - PNG and Vector - Logo Download">
            <a:extLst>
              <a:ext uri="{FF2B5EF4-FFF2-40B4-BE49-F238E27FC236}">
                <a16:creationId xmlns:a16="http://schemas.microsoft.com/office/drawing/2014/main" id="{E5DAF7B3-F889-4F7C-A5B9-25179BEE5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539" y="3384000"/>
            <a:ext cx="2934000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elcome to PyTorch Tutorials — PyTorch Tutorials 1.7.1 documentation">
            <a:extLst>
              <a:ext uri="{FF2B5EF4-FFF2-40B4-BE49-F238E27FC236}">
                <a16:creationId xmlns:a16="http://schemas.microsoft.com/office/drawing/2014/main" id="{1C48CC91-6CBA-4248-B5A1-CCD92919C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9175" y="3384000"/>
            <a:ext cx="2934000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34E8DBF-4975-42A5-BDFC-8D1016FB3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612" y="3529350"/>
            <a:ext cx="3524400" cy="2643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21E567-46C2-4D8E-9EE6-E53CBEE2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1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40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9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083" name="Rectangle 142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8A7C1-015D-4FDD-B5F8-8A15BC186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531814"/>
            <a:ext cx="4457690" cy="172085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/>
              <a:t>Tools and Utilities</a:t>
            </a:r>
          </a:p>
        </p:txBody>
      </p:sp>
      <p:cxnSp>
        <p:nvCxnSpPr>
          <p:cNvPr id="3084" name="Straight Connector 144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85" name="Rectangle 146">
            <a:extLst>
              <a:ext uri="{FF2B5EF4-FFF2-40B4-BE49-F238E27FC236}">
                <a16:creationId xmlns:a16="http://schemas.microsoft.com/office/drawing/2014/main" id="{5803EFCD-EE34-4F9B-896E-857170114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074" name="Picture 2" descr="Azure DevOps | TestProject">
            <a:extLst>
              <a:ext uri="{FF2B5EF4-FFF2-40B4-BE49-F238E27FC236}">
                <a16:creationId xmlns:a16="http://schemas.microsoft.com/office/drawing/2014/main" id="{211F674E-88DE-4534-8AF9-C99198E99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339" y="3749625"/>
            <a:ext cx="3524400" cy="220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Welcome to Click — Click Documentation (7.x)">
            <a:extLst>
              <a:ext uri="{FF2B5EF4-FFF2-40B4-BE49-F238E27FC236}">
                <a16:creationId xmlns:a16="http://schemas.microsoft.com/office/drawing/2014/main" id="{DD4CFB4E-09AF-49B5-B9AF-DF5EBBBB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3975" y="4116750"/>
            <a:ext cx="3524400" cy="14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igh Performance Computing (HPC) - SMU Office of Information Technology">
            <a:extLst>
              <a:ext uri="{FF2B5EF4-FFF2-40B4-BE49-F238E27FC236}">
                <a16:creationId xmlns:a16="http://schemas.microsoft.com/office/drawing/2014/main" id="{4C6D4D56-F89B-472A-99E5-17644813B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6612" y="4348773"/>
            <a:ext cx="3524400" cy="100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21E567-46C2-4D8E-9EE6-E53CBEE2F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0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3E347-E9F7-4802-A9F0-D3F27D24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395288"/>
            <a:ext cx="4078800" cy="159775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kern="0">
                <a:latin typeface="Miriam Libre" pitchFamily="18"/>
              </a:rPr>
              <a:t>Generative Adversarial Network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D78FA-4644-499A-B62D-90034A61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361601"/>
            <a:ext cx="4078800" cy="3416900"/>
          </a:xfrm>
        </p:spPr>
        <p:txBody>
          <a:bodyPr>
            <a:normAutofit/>
          </a:bodyPr>
          <a:lstStyle/>
          <a:p>
            <a:pPr marL="0" marR="0" lvl="0" indent="0" rtl="0" hangingPunct="0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0" cap="none" spc="0" baseline="0">
                <a:ln>
                  <a:noFill/>
                </a:ln>
                <a:latin typeface="Georgia" pitchFamily="18"/>
                <a:ea typeface="Arial" pitchFamily="2"/>
                <a:cs typeface="Arial" pitchFamily="2"/>
              </a:rPr>
              <a:t>Step 1 – Load data</a:t>
            </a:r>
          </a:p>
          <a:p>
            <a:pPr marL="0" marR="0" lvl="0" indent="0" rtl="0" hangingPunct="0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0" cap="none" spc="0" baseline="0">
                <a:ln>
                  <a:noFill/>
                </a:ln>
                <a:latin typeface="Georgia" pitchFamily="18"/>
                <a:ea typeface="Arial" pitchFamily="2"/>
                <a:cs typeface="Arial" pitchFamily="2"/>
              </a:rPr>
              <a:t>Step 2 – Build GAN Model</a:t>
            </a:r>
          </a:p>
          <a:p>
            <a:pPr marL="0" marR="0" lvl="0" indent="0" rtl="0" hangingPunct="0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0" cap="none" spc="0" baseline="0">
                <a:ln>
                  <a:noFill/>
                </a:ln>
                <a:latin typeface="Georgia" pitchFamily="18"/>
                <a:ea typeface="Arial" pitchFamily="2"/>
                <a:cs typeface="Arial" pitchFamily="2"/>
              </a:rPr>
              <a:t>Step 3 – Train</a:t>
            </a:r>
          </a:p>
          <a:p>
            <a:pPr marL="0" marR="0" lvl="0" indent="0" rtl="0" hangingPunct="0"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b="1" i="0" u="none" strike="noStrike" kern="0" cap="none" spc="0" baseline="0">
                <a:ln>
                  <a:noFill/>
                </a:ln>
                <a:latin typeface="Georgia" pitchFamily="18"/>
                <a:ea typeface="Arial" pitchFamily="2"/>
                <a:cs typeface="Arial" pitchFamily="2"/>
              </a:rPr>
              <a:t>Step 4 – Prediction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9CF63D-A2A3-4ECF-BC53-4B0D56918F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33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0E2095-D9D3-4058-A8CB-CEB54D4C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127" y="2046454"/>
            <a:ext cx="4999885" cy="2762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512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8A0BEA-E377-4A40-8523-B4FBC455E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65" y="531886"/>
            <a:ext cx="4078800" cy="1453003"/>
          </a:xfr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ctr"/>
            <a:r>
              <a:rPr lang="en-US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Structure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A8B63C-D443-45EA-82C9-3EBA8A170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312" y="540033"/>
            <a:ext cx="4201515" cy="5775279"/>
          </a:xfrm>
          <a:prstGeom prst="rect">
            <a:avLst/>
          </a:prstGeom>
          <a:noFill/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66D1CA59-06A4-4D0F-BF72-61C904EE228F}"/>
              </a:ext>
            </a:extLst>
          </p:cNvPr>
          <p:cNvSpPr/>
          <p:nvPr/>
        </p:nvSpPr>
        <p:spPr>
          <a:xfrm>
            <a:off x="2723801" y="3277948"/>
            <a:ext cx="230797" cy="4615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45172-A977-4CE9-BAF5-091E54710696}"/>
              </a:ext>
            </a:extLst>
          </p:cNvPr>
          <p:cNvSpPr txBox="1"/>
          <p:nvPr/>
        </p:nvSpPr>
        <p:spPr>
          <a:xfrm>
            <a:off x="1511765" y="3765465"/>
            <a:ext cx="269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  <a:latin typeface="Georgia"/>
              </a:rPr>
              <a:t>Stroke Set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A9B3D7D8-9AF8-4EFA-83FC-843883264F1F}"/>
              </a:ext>
            </a:extLst>
          </p:cNvPr>
          <p:cNvSpPr/>
          <p:nvPr/>
        </p:nvSpPr>
        <p:spPr>
          <a:xfrm>
            <a:off x="2701803" y="4288369"/>
            <a:ext cx="230797" cy="4615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38AE3-9A65-4E1C-BA9F-C791650148D3}"/>
              </a:ext>
            </a:extLst>
          </p:cNvPr>
          <p:cNvSpPr txBox="1"/>
          <p:nvPr/>
        </p:nvSpPr>
        <p:spPr>
          <a:xfrm>
            <a:off x="1511765" y="4837571"/>
            <a:ext cx="269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Georgia"/>
              </a:rPr>
              <a:t>Stroke</a:t>
            </a:r>
            <a:endParaRPr lang="en-US">
              <a:latin typeface="Georgia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67D0D61-08DF-46A8-8052-61B16B5C4F37}"/>
              </a:ext>
            </a:extLst>
          </p:cNvPr>
          <p:cNvSpPr/>
          <p:nvPr/>
        </p:nvSpPr>
        <p:spPr>
          <a:xfrm>
            <a:off x="2701804" y="5253329"/>
            <a:ext cx="230797" cy="46159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54C50-A2BE-4473-8774-EF58E1B6E185}"/>
              </a:ext>
            </a:extLst>
          </p:cNvPr>
          <p:cNvSpPr txBox="1"/>
          <p:nvPr/>
        </p:nvSpPr>
        <p:spPr>
          <a:xfrm>
            <a:off x="1511765" y="5743617"/>
            <a:ext cx="26990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Georgia"/>
              </a:rPr>
              <a:t>Point</a:t>
            </a:r>
            <a:endParaRPr lang="en-US">
              <a:latin typeface="Georgi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8F138D7-4724-476E-AD83-70A5BDD8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3D3A047-A0AA-4057-B325-460CDC1679A5}"/>
              </a:ext>
            </a:extLst>
          </p:cNvPr>
          <p:cNvSpPr txBox="1"/>
          <p:nvPr/>
        </p:nvSpPr>
        <p:spPr>
          <a:xfrm>
            <a:off x="1511765" y="2692352"/>
            <a:ext cx="2699034" cy="46108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1800" spc="50" dirty="0">
                <a:solidFill>
                  <a:schemeClr val="tx2">
                    <a:alpha val="60000"/>
                  </a:schemeClr>
                </a:solidFill>
                <a:latin typeface="Georgia" panose="02040502050405020303" pitchFamily="18" charset="0"/>
              </a:rPr>
              <a:t>Stroke Dataset</a:t>
            </a:r>
          </a:p>
        </p:txBody>
      </p:sp>
    </p:spTree>
    <p:extLst>
      <p:ext uri="{BB962C8B-B14F-4D97-AF65-F5344CB8AC3E}">
        <p14:creationId xmlns:p14="http://schemas.microsoft.com/office/powerpoint/2010/main" val="209753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C38A2-1D6B-4DCC-8836-4EE94863E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831" y="999937"/>
            <a:ext cx="4078800" cy="697421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 dirty="0"/>
              <a:t>LSTM Training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10F3C-092C-4EF2-9970-A1C37138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831" y="2609330"/>
            <a:ext cx="4389868" cy="4067488"/>
          </a:xfrm>
        </p:spPr>
        <p:txBody>
          <a:bodyPr>
            <a:normAutofit fontScale="92500" lnSpcReduction="20000"/>
          </a:bodyPr>
          <a:lstStyle/>
          <a:p>
            <a:pPr marL="304800" indent="-228600">
              <a:lnSpc>
                <a:spcPct val="140000"/>
              </a:lnSpc>
              <a:buFont typeface="Arial"/>
              <a:buChar char="•"/>
            </a:pPr>
            <a:r>
              <a:rPr lang="en-US" sz="1900" b="1" dirty="0">
                <a:latin typeface="Georgia"/>
              </a:rPr>
              <a:t>Step 1 – Load data</a:t>
            </a:r>
            <a:endParaRPr lang="en-US" sz="1900" dirty="0"/>
          </a:p>
          <a:p>
            <a:pPr marL="742950" lvl="2">
              <a:lnSpc>
                <a:spcPct val="140000"/>
              </a:lnSpc>
              <a:buFont typeface="Arial"/>
              <a:buChar char="•"/>
            </a:pPr>
            <a:r>
              <a:rPr lang="en-US" sz="1900" b="1" dirty="0" err="1">
                <a:latin typeface="Georgia"/>
              </a:rPr>
              <a:t>LSTMDataInterface</a:t>
            </a:r>
            <a:r>
              <a:rPr lang="en-US" sz="1900" dirty="0">
                <a:latin typeface="Georgia"/>
              </a:rPr>
              <a:t> is a function </a:t>
            </a:r>
          </a:p>
          <a:p>
            <a:pPr marL="228600" lvl="1" indent="-228600">
              <a:lnSpc>
                <a:spcPct val="140000"/>
              </a:lnSpc>
              <a:buFont typeface="Arial"/>
              <a:buChar char="•"/>
            </a:pPr>
            <a:r>
              <a:rPr lang="en-US" sz="1900" b="1" dirty="0">
                <a:latin typeface="Georgia"/>
              </a:rPr>
              <a:t>Step 2 – Build LSTM</a:t>
            </a:r>
            <a:endParaRPr lang="en-US" sz="1900" dirty="0"/>
          </a:p>
          <a:p>
            <a:pPr marL="742950" lvl="2">
              <a:lnSpc>
                <a:spcPct val="140000"/>
              </a:lnSpc>
              <a:buFont typeface="Arial"/>
              <a:buChar char="•"/>
            </a:pPr>
            <a:r>
              <a:rPr lang="en-US" sz="1900" dirty="0">
                <a:latin typeface="Georgia"/>
              </a:rPr>
              <a:t>Our LSTM model comprises of:</a:t>
            </a:r>
            <a:endParaRPr lang="en-US" sz="1900" dirty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900" dirty="0">
                <a:latin typeface="Georgia"/>
              </a:rPr>
              <a:t>A GRU function from  </a:t>
            </a:r>
            <a:r>
              <a:rPr lang="en-US" sz="1900" dirty="0" err="1">
                <a:latin typeface="Georgia"/>
              </a:rPr>
              <a:t>pytorch</a:t>
            </a:r>
            <a:endParaRPr lang="en-US" sz="1900" dirty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900" dirty="0">
                <a:latin typeface="Georgia"/>
              </a:rPr>
              <a:t>A linear layer for classification</a:t>
            </a:r>
            <a:endParaRPr lang="en-US" sz="1900" dirty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lang="en-US" sz="1900" dirty="0">
                <a:latin typeface="Georgia"/>
              </a:rPr>
              <a:t>A SoftMax and entropy loss</a:t>
            </a:r>
            <a:endParaRPr lang="en-US" sz="1900" dirty="0"/>
          </a:p>
          <a:p>
            <a:pPr marL="228600" indent="-228600">
              <a:lnSpc>
                <a:spcPct val="140000"/>
              </a:lnSpc>
              <a:buFont typeface="Arial"/>
              <a:buChar char="•"/>
            </a:pPr>
            <a:r>
              <a:rPr lang="en-US" sz="1900" b="1" dirty="0">
                <a:latin typeface="Georgia"/>
              </a:rPr>
              <a:t>Step 3 – Train</a:t>
            </a:r>
            <a:endParaRPr lang="en-US" sz="1900" dirty="0">
              <a:latin typeface="Georgia"/>
            </a:endParaRPr>
          </a:p>
          <a:p>
            <a:pPr marL="228600" indent="-228600">
              <a:lnSpc>
                <a:spcPct val="140000"/>
              </a:lnSpc>
              <a:buFont typeface="Arial"/>
              <a:buChar char="•"/>
            </a:pPr>
            <a:r>
              <a:rPr lang="en-US" sz="1900" b="1" dirty="0">
                <a:latin typeface="Georgia"/>
              </a:rPr>
              <a:t>Step 4 – Prediction</a:t>
            </a:r>
          </a:p>
          <a:p>
            <a:pPr>
              <a:lnSpc>
                <a:spcPct val="140000"/>
              </a:lnSpc>
            </a:pPr>
            <a:endParaRPr lang="en-US" sz="1100" dirty="0"/>
          </a:p>
        </p:txBody>
      </p:sp>
      <p:pic>
        <p:nvPicPr>
          <p:cNvPr id="2050" name="Picture 2" descr="17 Training Tools For The Modern Trainer - Whatfix Digital Adoption Blog |  Insights, News, Tips, Trends - Whatfix Blog">
            <a:extLst>
              <a:ext uri="{FF2B5EF4-FFF2-40B4-BE49-F238E27FC236}">
                <a16:creationId xmlns:a16="http://schemas.microsoft.com/office/drawing/2014/main" id="{EB283AFC-91BD-4F86-8596-53EA5D4060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3" r="11971" b="-1"/>
          <a:stretch/>
        </p:blipFill>
        <p:spPr bwMode="auto">
          <a:xfrm>
            <a:off x="6080462" y="10"/>
            <a:ext cx="611153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71260-5315-491C-B517-D7739C1B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0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DCFD9B5C-E3F0-4B9B-8D1C-06A1C500E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-221932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1D58B-83DE-4502-B0B6-20F84087032D}"/>
              </a:ext>
            </a:extLst>
          </p:cNvPr>
          <p:cNvSpPr txBox="1"/>
          <p:nvPr/>
        </p:nvSpPr>
        <p:spPr>
          <a:xfrm>
            <a:off x="990000" y="395289"/>
            <a:ext cx="4075200" cy="22266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7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D934A751-1057-42C2-8FAE-6C8A5EF97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449" y="6302913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1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3EFD8-0505-45FB-8272-0E0A9BB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 dirty="0"/>
              <a:t>Agenda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CCBD9-0747-40FC-9913-5FCA3CA9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65" y="2083120"/>
            <a:ext cx="4054549" cy="2901482"/>
          </a:xfrm>
        </p:spPr>
        <p:txBody>
          <a:bodyPr>
            <a:noAutofit/>
          </a:bodyPr>
          <a:lstStyle/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Problem Statement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Background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Data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Methods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Results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Ethical Discussion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Conclusions 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Questions</a:t>
            </a:r>
          </a:p>
          <a:p>
            <a:pPr marL="285750" indent="-285750">
              <a:lnSpc>
                <a:spcPct val="14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Citations</a:t>
            </a:r>
          </a:p>
        </p:txBody>
      </p:sp>
      <p:pic>
        <p:nvPicPr>
          <p:cNvPr id="2050" name="Picture 2" descr="How to Write a Perfect Meeting Agenda – Webinar Best Practices |  ClickMeeting Blog">
            <a:extLst>
              <a:ext uri="{FF2B5EF4-FFF2-40B4-BE49-F238E27FC236}">
                <a16:creationId xmlns:a16="http://schemas.microsoft.com/office/drawing/2014/main" id="{66D5A947-67AE-4C2D-9FA6-EB300E2A4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5" r="25188" b="-1"/>
          <a:stretch/>
        </p:blipFill>
        <p:spPr bwMode="auto">
          <a:xfrm>
            <a:off x="4979987" y="10"/>
            <a:ext cx="72120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36A91-636F-4657-B919-CF5F90AF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39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38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40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64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6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67" name="Rectangle 4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B28B1-E35D-4D30-872F-8401E57A4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1089025"/>
            <a:ext cx="4075200" cy="153295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/>
              <a:t>RESULTS</a:t>
            </a:r>
          </a:p>
        </p:txBody>
      </p:sp>
      <p:grpSp>
        <p:nvGrpSpPr>
          <p:cNvPr id="68" name="Group 48">
            <a:extLst>
              <a:ext uri="{FF2B5EF4-FFF2-40B4-BE49-F238E27FC236}">
                <a16:creationId xmlns:a16="http://schemas.microsoft.com/office/drawing/2014/main" id="{50F37AA1-A09B-4E28-987B-38E5060E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69" name="Rectangle 49">
              <a:extLst>
                <a:ext uri="{FF2B5EF4-FFF2-40B4-BE49-F238E27FC236}">
                  <a16:creationId xmlns:a16="http://schemas.microsoft.com/office/drawing/2014/main" id="{9874D018-FDBA-4AD4-8C74-17D41F4FB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43F5C4-EF74-49F4-97CB-97938DDC2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74E0761-A6EC-4896-A2D4-97A0AF0AA0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70" name="Freeform 68">
                  <a:extLst>
                    <a:ext uri="{FF2B5EF4-FFF2-40B4-BE49-F238E27FC236}">
                      <a16:creationId xmlns:a16="http://schemas.microsoft.com/office/drawing/2014/main" id="{E02DDA0C-BC2F-4EA7-B34E-E0A38B82BA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69">
                  <a:extLst>
                    <a:ext uri="{FF2B5EF4-FFF2-40B4-BE49-F238E27FC236}">
                      <a16:creationId xmlns:a16="http://schemas.microsoft.com/office/drawing/2014/main" id="{CF13B05D-4163-4B4E-A2D2-FA7ED946823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Line 70">
                  <a:extLst>
                    <a:ext uri="{FF2B5EF4-FFF2-40B4-BE49-F238E27FC236}">
                      <a16:creationId xmlns:a16="http://schemas.microsoft.com/office/drawing/2014/main" id="{6D222543-B140-45C1-A731-C56E6B3A17C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1D25868-4B38-41A5-8DA7-BB01E85342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73" name="Freeform 68">
                  <a:extLst>
                    <a:ext uri="{FF2B5EF4-FFF2-40B4-BE49-F238E27FC236}">
                      <a16:creationId xmlns:a16="http://schemas.microsoft.com/office/drawing/2014/main" id="{9BA6FA89-CCD8-4CC0-954F-FBBFA59737E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9">
                  <a:extLst>
                    <a:ext uri="{FF2B5EF4-FFF2-40B4-BE49-F238E27FC236}">
                      <a16:creationId xmlns:a16="http://schemas.microsoft.com/office/drawing/2014/main" id="{73005E59-2B44-4A62-A8F1-504FB1706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Line 70">
                  <a:extLst>
                    <a:ext uri="{FF2B5EF4-FFF2-40B4-BE49-F238E27FC236}">
                      <a16:creationId xmlns:a16="http://schemas.microsoft.com/office/drawing/2014/main" id="{C9AB3E16-8B92-47B2-BA2E-02935767A8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E653B57-2620-424D-ADAF-60975D8F8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DEACE7C-5DA6-4BF7-8679-04070991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295" y="-1"/>
            <a:ext cx="5721899" cy="6747029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9922E-2016-440D-87DE-E2BF9656D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2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D0A1-DDA3-47B6-ABBF-FBAE53868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A418B-CADA-4717-B07C-0C26C7DBD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99" y="1766291"/>
            <a:ext cx="7142547" cy="404018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7951AF-DA05-4F45-8638-68458DB092A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89398" y="6073290"/>
            <a:ext cx="7036015" cy="49572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092582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Web of wires showing connections between groups and singles">
            <a:extLst>
              <a:ext uri="{FF2B5EF4-FFF2-40B4-BE49-F238E27FC236}">
                <a16:creationId xmlns:a16="http://schemas.microsoft.com/office/drawing/2014/main" id="{EEE15FE7-E4E9-4406-A0AA-2F4D76A7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E735A-6909-4920-9022-4506D3FB4E5F}"/>
              </a:ext>
            </a:extLst>
          </p:cNvPr>
          <p:cNvSpPr txBox="1"/>
          <p:nvPr/>
        </p:nvSpPr>
        <p:spPr>
          <a:xfrm>
            <a:off x="990000" y="395289"/>
            <a:ext cx="4075200" cy="22266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7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4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E95374B8-A256-4058-9B07-FB8CC20B8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64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E63D0-8C48-48BE-9A89-6B703531F324}"/>
              </a:ext>
            </a:extLst>
          </p:cNvPr>
          <p:cNvSpPr txBox="1"/>
          <p:nvPr/>
        </p:nvSpPr>
        <p:spPr>
          <a:xfrm>
            <a:off x="4172506" y="733887"/>
            <a:ext cx="411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Discussion/Ethical</a:t>
            </a:r>
          </a:p>
        </p:txBody>
      </p:sp>
      <p:pic>
        <p:nvPicPr>
          <p:cNvPr id="3" name="Picture 6" descr="A picture containing clipart, seat&#10;&#10;Description automatically generated">
            <a:extLst>
              <a:ext uri="{FF2B5EF4-FFF2-40B4-BE49-F238E27FC236}">
                <a16:creationId xmlns:a16="http://schemas.microsoft.com/office/drawing/2014/main" id="{EAABEA14-F457-406C-B4C4-F6386597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8" y="2175690"/>
            <a:ext cx="9206144" cy="4162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69C670-DDD3-472A-A2DD-134FF40C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00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 descr="10 Tips on How to Write a Conclusion">
            <a:extLst>
              <a:ext uri="{FF2B5EF4-FFF2-40B4-BE49-F238E27FC236}">
                <a16:creationId xmlns:a16="http://schemas.microsoft.com/office/drawing/2014/main" id="{1BC6A8FB-587F-4FD0-B98A-9E453BFB7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" b="10216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65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D45A4-8BFC-43C6-B802-17A08D742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46800"/>
            <a:ext cx="2802386" cy="4689475"/>
          </a:xfrm>
        </p:spPr>
        <p:txBody>
          <a:bodyPr anchor="t">
            <a:normAutofit/>
          </a:bodyPr>
          <a:lstStyle/>
          <a:p>
            <a:r>
              <a:rPr lang="en-US" b="1"/>
              <a:t>Conclusion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9B4757C4-228A-47E5-94C8-058312AB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323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027230F-0824-43FB-B248-41A344004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676571"/>
              </p:ext>
            </p:extLst>
          </p:nvPr>
        </p:nvGraphicFramePr>
        <p:xfrm>
          <a:off x="4982215" y="537330"/>
          <a:ext cx="6668792" cy="577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EF3489F-A491-4692-8CFD-DCB19A942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64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FEB36-D2D7-42C4-A446-7527BF5F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6575"/>
            <a:ext cx="389255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"/>
              <a:t>THANKS!</a:t>
            </a:r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9A23555-9837-466D-9123-97B89F6CA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60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51A6-0301-4B13-98CD-29AD55AFF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000" y="2877018"/>
            <a:ext cx="2970000" cy="2901482"/>
          </a:xfrm>
        </p:spPr>
        <p:txBody>
          <a:bodyPr>
            <a:normAutofit/>
          </a:bodyPr>
          <a:lstStyle/>
          <a:p>
            <a:r>
              <a:rPr lang="en-US" sz="2400" b="1" dirty="0"/>
              <a:t>Any questions?</a:t>
            </a:r>
          </a:p>
          <a:p>
            <a:endParaRPr lang="en-US" dirty="0"/>
          </a:p>
        </p:txBody>
      </p:sp>
      <p:pic>
        <p:nvPicPr>
          <p:cNvPr id="4098" name="Picture 2" descr="The Top 5 Tips for saying more than just “thanks” in a note – New Tech  Northwest">
            <a:extLst>
              <a:ext uri="{FF2B5EF4-FFF2-40B4-BE49-F238E27FC236}">
                <a16:creationId xmlns:a16="http://schemas.microsoft.com/office/drawing/2014/main" id="{05ADE634-DA55-436B-B492-82EF989F26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" r="24436" b="-1"/>
          <a:stretch/>
        </p:blipFill>
        <p:spPr bwMode="auto">
          <a:xfrm>
            <a:off x="4979987" y="10"/>
            <a:ext cx="72120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9B1EA-94DF-4284-810A-5CD47FCC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5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F47FC5A8-609B-4D78-ABC2-099F88292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092D32E-B1E6-4335-BD86-8461882A7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03300" y="-1052423"/>
            <a:ext cx="6857999" cy="888364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60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C96F8D-A43E-43FB-89E0-F5F6DCE1BC0F}"/>
              </a:ext>
            </a:extLst>
          </p:cNvPr>
          <p:cNvSpPr txBox="1"/>
          <p:nvPr/>
        </p:nvSpPr>
        <p:spPr>
          <a:xfrm>
            <a:off x="990000" y="395289"/>
            <a:ext cx="4075200" cy="22266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3D83BC4-A03A-4B80-BE2E-AB1542ABA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6F3D9A-452B-4940-9828-23E2DA52F7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C141C93-0464-49A4-80F9-CBA4B4732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BE46EE-1DFB-4A24-A727-EABB7534FB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51" name="Freeform 68">
                  <a:extLst>
                    <a:ext uri="{FF2B5EF4-FFF2-40B4-BE49-F238E27FC236}">
                      <a16:creationId xmlns:a16="http://schemas.microsoft.com/office/drawing/2014/main" id="{2892A7AB-12E4-4169-836F-A0D0C91B7F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2" name="Freeform 69">
                  <a:extLst>
                    <a:ext uri="{FF2B5EF4-FFF2-40B4-BE49-F238E27FC236}">
                      <a16:creationId xmlns:a16="http://schemas.microsoft.com/office/drawing/2014/main" id="{1F214575-72DE-4088-8694-62F426EF7DD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DE02F19E-EAED-436A-985B-21E4AFF3ECF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748F1F2-C6CE-4B1D-BC12-02955EA2BA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48" name="Freeform 68">
                  <a:extLst>
                    <a:ext uri="{FF2B5EF4-FFF2-40B4-BE49-F238E27FC236}">
                      <a16:creationId xmlns:a16="http://schemas.microsoft.com/office/drawing/2014/main" id="{80A5916D-E677-43F6-96A9-E16E5A8431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69">
                  <a:extLst>
                    <a:ext uri="{FF2B5EF4-FFF2-40B4-BE49-F238E27FC236}">
                      <a16:creationId xmlns:a16="http://schemas.microsoft.com/office/drawing/2014/main" id="{115C4984-068B-47EF-9298-FC8384998B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Line 70">
                  <a:extLst>
                    <a:ext uri="{FF2B5EF4-FFF2-40B4-BE49-F238E27FC236}">
                      <a16:creationId xmlns:a16="http://schemas.microsoft.com/office/drawing/2014/main" id="{8E1D9610-842B-4FB4-912A-67F61723EBF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300A20A4-5483-4098-BC06-259D9A29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6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DAC47-465D-4E94-A19D-E47573AF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>
                <a:latin typeface="Miriam Libre" panose="020B0604020202020204" charset="-79"/>
                <a:cs typeface="Miriam Libre" panose="020B0604020202020204" charset="-79"/>
              </a:rPr>
              <a:t>Problem Statement</a:t>
            </a:r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D0EEDDC9-FB66-476F-8A4E-864FF75F3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2E822-57BE-4B72-B409-DA1664F6C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999" y="2877018"/>
            <a:ext cx="4439693" cy="290148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 Light"/>
              </a:rPr>
              <a:t>Dysgraphia is Motor disorder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rlow Light"/>
              </a:rPr>
              <a:t>Difficult expressing ideas on paper</a:t>
            </a:r>
            <a:endParaRPr lang="en-US" dirty="0">
              <a:latin typeface="Barlow Light" panose="020B0604020202020204" charset="0"/>
            </a:endParaRPr>
          </a:p>
          <a:p>
            <a:endParaRPr lang="en-US" dirty="0"/>
          </a:p>
        </p:txBody>
      </p:sp>
      <p:pic>
        <p:nvPicPr>
          <p:cNvPr id="5" name="Picture 4" descr="A picture containing indoor, person, laying&#10;&#10;Description automatically generated">
            <a:extLst>
              <a:ext uri="{FF2B5EF4-FFF2-40B4-BE49-F238E27FC236}">
                <a16:creationId xmlns:a16="http://schemas.microsoft.com/office/drawing/2014/main" id="{E33F1651-BFC4-42B6-A808-15D12539A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2" r="-2" b="4036"/>
          <a:stretch/>
        </p:blipFill>
        <p:spPr>
          <a:xfrm>
            <a:off x="6079200" y="10"/>
            <a:ext cx="6112800" cy="3430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BBF13C-7BE0-479E-893F-1486972D7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07" r="2" b="7664"/>
          <a:stretch/>
        </p:blipFill>
        <p:spPr>
          <a:xfrm>
            <a:off x="6079200" y="3427200"/>
            <a:ext cx="6112800" cy="343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79C34B-8528-49D7-ADB1-E805E7A0D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2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bstract white swirls">
            <a:extLst>
              <a:ext uri="{FF2B5EF4-FFF2-40B4-BE49-F238E27FC236}">
                <a16:creationId xmlns:a16="http://schemas.microsoft.com/office/drawing/2014/main" id="{0F11156A-5E23-4BD4-B8EE-6102EEC6B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7" b="3273"/>
          <a:stretch/>
        </p:blipFill>
        <p:spPr>
          <a:xfrm>
            <a:off x="20" y="-34274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79282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5265F-5A6D-4600-824F-60ADF9C17C51}"/>
              </a:ext>
            </a:extLst>
          </p:cNvPr>
          <p:cNvSpPr txBox="1"/>
          <p:nvPr/>
        </p:nvSpPr>
        <p:spPr>
          <a:xfrm>
            <a:off x="1079510" y="771846"/>
            <a:ext cx="4457690" cy="133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43784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00B6BBF-3505-461E-972F-7B983B4F7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E3123-4524-4310-AA36-6AE7E7E5C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36575"/>
            <a:ext cx="4078800" cy="1453003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b="1"/>
              <a:t>Symptoms of Dysgraphia at home</a:t>
            </a:r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6D745DA-D03E-47A2-9936-01C39D51A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759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49A9-57C6-42DB-88AF-DBB0D5089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2526152"/>
            <a:ext cx="4835012" cy="4172357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Illegible handwriting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Difficulty drawing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Spelling errors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Tight hold on pen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Omitting letters and words from sentences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Trouble filling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Mixing of lowercase and uppercase letters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Often leaves out individual letters</a:t>
            </a:r>
          </a:p>
          <a:p>
            <a:pPr>
              <a:lnSpc>
                <a:spcPct val="140000"/>
              </a:lnSpc>
              <a:buFont typeface="Arial"/>
              <a:buChar char="•"/>
            </a:pPr>
            <a:r>
              <a:rPr lang="en-US" sz="4000" b="1" dirty="0">
                <a:latin typeface="Arial"/>
              </a:rPr>
              <a:t>Able to explain self clearly when speaking but not when writing</a:t>
            </a:r>
          </a:p>
          <a:p>
            <a:pPr>
              <a:lnSpc>
                <a:spcPct val="140000"/>
              </a:lnSpc>
            </a:pPr>
            <a:endParaRPr lang="en-US" sz="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5A6F56-5B66-4656-B01E-938834D6A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3074" name="Picture 2" descr="Diabetes Symptoms | CDC">
            <a:extLst>
              <a:ext uri="{FF2B5EF4-FFF2-40B4-BE49-F238E27FC236}">
                <a16:creationId xmlns:a16="http://schemas.microsoft.com/office/drawing/2014/main" id="{AA2E118D-6374-4D11-B7D7-E6667ED32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127" y="1773165"/>
            <a:ext cx="4999885" cy="33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C2DD7-A5FE-49F1-8F42-08C05256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31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Types of Movement Disorders">
            <a:extLst>
              <a:ext uri="{FF2B5EF4-FFF2-40B4-BE49-F238E27FC236}">
                <a16:creationId xmlns:a16="http://schemas.microsoft.com/office/drawing/2014/main" id="{01D06EB0-AF6F-4C83-B21B-A096CAE6E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8" r="24601" b="-2"/>
          <a:stretch/>
        </p:blipFill>
        <p:spPr bwMode="auto">
          <a:xfrm>
            <a:off x="717006" y="540000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B1094-3A12-4C26-8258-95EC2CF96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4103" y="2428148"/>
            <a:ext cx="4078800" cy="2901482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</a:rPr>
              <a:t>What causes dysgraphia?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latin typeface="Arial"/>
              </a:rPr>
              <a:t>Orthographic coding </a:t>
            </a:r>
          </a:p>
          <a:p>
            <a:r>
              <a:rPr lang="en-US" b="1" dirty="0">
                <a:latin typeface="Arial"/>
              </a:rPr>
              <a:t>When is handwriting needed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319BFC-8AFC-43C9-89C7-DB1EC91E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31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7EA74-412D-4C40-8789-4FE378A5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Dysgraphia has no cure!!</a:t>
            </a:r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82ED9-2F52-4870-A2DC-D0F2C3760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3552" y="450000"/>
            <a:ext cx="6107460" cy="2484000"/>
          </a:xfrm>
        </p:spPr>
        <p:txBody>
          <a:bodyPr anchor="ctr">
            <a:normAutofit/>
          </a:bodyPr>
          <a:lstStyle/>
          <a:p>
            <a:r>
              <a:rPr lang="en-US" dirty="0"/>
              <a:t>Therapeutic activities may include:</a:t>
            </a:r>
          </a:p>
          <a:p>
            <a:endParaRPr lang="en-US" dirty="0"/>
          </a:p>
        </p:txBody>
      </p:sp>
      <p:pic>
        <p:nvPicPr>
          <p:cNvPr id="5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8C21D936-3BF1-4D62-A41B-FD03C34DD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97" r="12436" b="1"/>
          <a:stretch/>
        </p:blipFill>
        <p:spPr>
          <a:xfrm>
            <a:off x="541339" y="3645030"/>
            <a:ext cx="2577600" cy="2451540"/>
          </a:xfrm>
          <a:prstGeom prst="rect">
            <a:avLst/>
          </a:prstGeom>
        </p:spPr>
      </p:pic>
      <p:pic>
        <p:nvPicPr>
          <p:cNvPr id="6" name="Picture 2" descr="A picture containing indoor, person, potter&amp;#39;s wheel&#10;&#10;Description automatically generated">
            <a:extLst>
              <a:ext uri="{FF2B5EF4-FFF2-40B4-BE49-F238E27FC236}">
                <a16:creationId xmlns:a16="http://schemas.microsoft.com/office/drawing/2014/main" id="{9A640E0F-96BC-471C-965F-94C881CE6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3" r="14153" b="-3"/>
          <a:stretch/>
        </p:blipFill>
        <p:spPr>
          <a:xfrm>
            <a:off x="3385363" y="3645023"/>
            <a:ext cx="2577600" cy="2451554"/>
          </a:xfrm>
          <a:prstGeom prst="rect">
            <a:avLst/>
          </a:prstGeom>
        </p:spPr>
      </p:pic>
      <p:pic>
        <p:nvPicPr>
          <p:cNvPr id="7" name="Picture 4" descr="Diagram&#10;&#10;Description automatically generated">
            <a:extLst>
              <a:ext uri="{FF2B5EF4-FFF2-40B4-BE49-F238E27FC236}">
                <a16:creationId xmlns:a16="http://schemas.microsoft.com/office/drawing/2014/main" id="{F82928C6-1858-4215-AF10-94E32970C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64" r="18715" b="-2"/>
          <a:stretch/>
        </p:blipFill>
        <p:spPr>
          <a:xfrm>
            <a:off x="6229387" y="3643785"/>
            <a:ext cx="2577600" cy="2454029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D5B5F0BD-5B8C-4C04-B747-B19BCEEFFB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36" r="25625" b="1"/>
          <a:stretch/>
        </p:blipFill>
        <p:spPr>
          <a:xfrm>
            <a:off x="9073412" y="3643789"/>
            <a:ext cx="2577600" cy="24540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1A0AD0-2432-4B95-BF75-310A6A63C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4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EE96A74-B62B-4642-AB22-7776A5F48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E0AD6-2F87-4EFE-9F47-85880F25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540000"/>
            <a:ext cx="3528000" cy="2303213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/>
              <a:t>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513CAD-9784-4D35-BAF9-1F7DDD697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2C4C710-15D1-4C47-A8C2-B5E5262B9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3463883"/>
            <a:ext cx="5421600" cy="281923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2B0CD9-668F-43B0-9231-1ED679ABD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412" y="3667193"/>
            <a:ext cx="5421600" cy="2412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BC5C95-A500-4ABB-BD8E-DC69E27C44BA}"/>
              </a:ext>
            </a:extLst>
          </p:cNvPr>
          <p:cNvSpPr txBox="1"/>
          <p:nvPr/>
        </p:nvSpPr>
        <p:spPr>
          <a:xfrm>
            <a:off x="835688" y="2888998"/>
            <a:ext cx="3828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Generative Adversarial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53EC-904F-484E-A4DD-6EBDBD6C98CA}"/>
              </a:ext>
            </a:extLst>
          </p:cNvPr>
          <p:cNvSpPr txBox="1"/>
          <p:nvPr/>
        </p:nvSpPr>
        <p:spPr>
          <a:xfrm>
            <a:off x="5892212" y="29149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LSTM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737ADA-DB3D-48C4-B104-1C370D8D9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9795" y="6462711"/>
            <a:ext cx="341406" cy="1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5926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11682</TotalTime>
  <Words>265</Words>
  <Application>Microsoft Office PowerPoint</Application>
  <PresentationFormat>Widescreen</PresentationFormat>
  <Paragraphs>78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Avenir Next LT Pro</vt:lpstr>
      <vt:lpstr>Barlow Light</vt:lpstr>
      <vt:lpstr>Georgia</vt:lpstr>
      <vt:lpstr>Goudy Old Style</vt:lpstr>
      <vt:lpstr>Miriam Libre</vt:lpstr>
      <vt:lpstr>Wingdings</vt:lpstr>
      <vt:lpstr>FrostyVTI</vt:lpstr>
      <vt:lpstr>Application of Neural Networks in Smoothing Handwriting </vt:lpstr>
      <vt:lpstr>Agenda</vt:lpstr>
      <vt:lpstr>PowerPoint Presentation</vt:lpstr>
      <vt:lpstr>Problem Statement</vt:lpstr>
      <vt:lpstr>PowerPoint Presentation</vt:lpstr>
      <vt:lpstr>Symptoms of Dysgraphia at home</vt:lpstr>
      <vt:lpstr>PowerPoint Presentation</vt:lpstr>
      <vt:lpstr>Dysgraphia has no cure!!</vt:lpstr>
      <vt:lpstr>Solution</vt:lpstr>
      <vt:lpstr>Generative Adversarial Networks</vt:lpstr>
      <vt:lpstr>Long Short-Term Memory</vt:lpstr>
      <vt:lpstr>PowerPoint Presentation</vt:lpstr>
      <vt:lpstr>PowerPoint Presentation</vt:lpstr>
      <vt:lpstr>Tools and Utilities</vt:lpstr>
      <vt:lpstr>Tools and Utilities</vt:lpstr>
      <vt:lpstr>Generative Adversarial Network</vt:lpstr>
      <vt:lpstr>Data Structure</vt:lpstr>
      <vt:lpstr>LSTM Training</vt:lpstr>
      <vt:lpstr>PowerPoint Presentation</vt:lpstr>
      <vt:lpstr>RESULTS</vt:lpstr>
      <vt:lpstr>Final Product</vt:lpstr>
      <vt:lpstr>PowerPoint Presentation</vt:lpstr>
      <vt:lpstr>PowerPoint Presentation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Neural Networks in Smoothing Handwriting</dc:title>
  <dc:creator>Kimari, Muchigi</dc:creator>
  <cp:lastModifiedBy>Kimari, Muchigi</cp:lastModifiedBy>
  <cp:revision>5</cp:revision>
  <dcterms:created xsi:type="dcterms:W3CDTF">2021-02-28T23:34:27Z</dcterms:created>
  <dcterms:modified xsi:type="dcterms:W3CDTF">2021-03-09T02:25:29Z</dcterms:modified>
</cp:coreProperties>
</file>